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8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88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84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87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81.png" ContentType="image/png"/>
  <Override PartName="/ppt/media/image80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4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19.png" ContentType="image/png"/>
  <Override PartName="/ppt/media/image57.png" ContentType="image/png"/>
  <Override PartName="/ppt/media/image5.jpeg" ContentType="image/jpe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6431E8B-1FD5-449F-8571-D4A473E42F26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29560" y="640080"/>
            <a:ext cx="9071640" cy="14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Century Schoolbook L"/>
              </a:rPr>
              <a:t>Think Machine Learning with Scikit-learn (Python)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640080" y="4297680"/>
            <a:ext cx="9071640" cy="138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Century Schoolbook L"/>
              </a:rPr>
              <a:t>By: Chetan Khatri</a:t>
            </a:r>
            <a:endParaRPr/>
          </a:p>
          <a:p>
            <a:pPr algn="ctr"/>
            <a:r>
              <a:rPr lang="en-US" sz="2800">
                <a:latin typeface="Century Schoolbook L"/>
              </a:rPr>
              <a:t>Principal Big Data Engineer, Nazara Technologies.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0" y="6766560"/>
            <a:ext cx="10080000" cy="793440"/>
          </a:xfrm>
          <a:prstGeom prst="rect">
            <a:avLst/>
          </a:prstGeom>
          <a:solidFill>
            <a:srgbClr val="4b1f6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solidFill>
                  <a:srgbClr val="ffffff"/>
                </a:solidFill>
                <a:latin typeface="Arial"/>
              </a:rPr>
              <a:t>Data Science Lab, The Department of Computer Science, University of Kachchh.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40960" y="2014560"/>
            <a:ext cx="4902120" cy="396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080" y="2011680"/>
            <a:ext cx="4570560" cy="39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720" y="1880640"/>
            <a:ext cx="3291840" cy="342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Classifier</a:t>
            </a:r>
            <a:endParaRPr/>
          </a:p>
        </p:txBody>
      </p:sp>
      <p:sp>
        <p:nvSpPr>
          <p:cNvPr id="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87520" y="3719520"/>
            <a:ext cx="7656480" cy="21326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25200" y="1855080"/>
            <a:ext cx="6678720" cy="18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Scikit-learn</a:t>
            </a:r>
            <a:endParaRPr/>
          </a:p>
        </p:txBody>
      </p:sp>
      <p:sp>
        <p:nvSpPr>
          <p:cNvPr id="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725120"/>
            <a:ext cx="10079640" cy="56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Test ! No error ! Yay !!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739880"/>
            <a:ext cx="10079640" cy="566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Supervised Learning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905760" y="2103120"/>
            <a:ext cx="1920240" cy="1005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Collecting </a:t>
            </a:r>
            <a:endParaRPr/>
          </a:p>
          <a:p>
            <a:pPr algn="ctr"/>
            <a:r>
              <a:rPr b="1" lang="en-US">
                <a:latin typeface="Arial"/>
              </a:rPr>
              <a:t>Training</a:t>
            </a:r>
            <a:endParaRPr/>
          </a:p>
          <a:p>
            <a:pPr algn="ctr"/>
            <a:r>
              <a:rPr b="1" lang="en-US">
                <a:latin typeface="Arial"/>
              </a:rPr>
              <a:t>Data</a:t>
            </a:r>
            <a:endParaRPr/>
          </a:p>
        </p:txBody>
      </p:sp>
      <p:sp>
        <p:nvSpPr>
          <p:cNvPr id="84" name="CustomShape 3"/>
          <p:cNvSpPr/>
          <p:nvPr/>
        </p:nvSpPr>
        <p:spPr>
          <a:xfrm>
            <a:off x="3923280" y="2103120"/>
            <a:ext cx="1920240" cy="1005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Train </a:t>
            </a:r>
            <a:endParaRPr/>
          </a:p>
          <a:p>
            <a:pPr algn="ctr"/>
            <a:r>
              <a:rPr b="1" lang="en-US">
                <a:latin typeface="Arial"/>
              </a:rPr>
              <a:t>Classifier</a:t>
            </a:r>
            <a:endParaRPr/>
          </a:p>
        </p:txBody>
      </p:sp>
      <p:sp>
        <p:nvSpPr>
          <p:cNvPr id="85" name="CustomShape 4"/>
          <p:cNvSpPr/>
          <p:nvPr/>
        </p:nvSpPr>
        <p:spPr>
          <a:xfrm>
            <a:off x="6940800" y="2103120"/>
            <a:ext cx="1920240" cy="1005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latin typeface="Arial"/>
              </a:rPr>
              <a:t>Make</a:t>
            </a:r>
            <a:endParaRPr/>
          </a:p>
          <a:p>
            <a:pPr algn="ctr"/>
            <a:r>
              <a:rPr b="1" lang="en-US">
                <a:latin typeface="Arial"/>
              </a:rPr>
              <a:t>Predictions</a:t>
            </a:r>
            <a:endParaRPr/>
          </a:p>
        </p:txBody>
      </p:sp>
      <p:cxnSp>
        <p:nvCxnSpPr>
          <p:cNvPr id="86" name="Line 5"/>
          <p:cNvCxnSpPr>
            <a:stCxn id="83" idx="3"/>
            <a:endCxn id="84" idx="1"/>
          </p:cNvCxnSpPr>
          <p:nvPr/>
        </p:nvCxnSpPr>
        <p:spPr>
          <a:xfrm>
            <a:off x="2826000" y="2606040"/>
            <a:ext cx="109764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87" name="Line 6"/>
          <p:cNvCxnSpPr>
            <a:stCxn id="84" idx="3"/>
            <a:endCxn id="85" idx="1"/>
          </p:cNvCxnSpPr>
          <p:nvPr/>
        </p:nvCxnSpPr>
        <p:spPr>
          <a:xfrm>
            <a:off x="5843520" y="2606040"/>
            <a:ext cx="109764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Training Data</a:t>
            </a:r>
            <a:endParaRPr/>
          </a:p>
        </p:txBody>
      </p:sp>
      <p:graphicFrame>
        <p:nvGraphicFramePr>
          <p:cNvPr id="89" name="Table 2"/>
          <p:cNvGraphicFramePr/>
          <p:nvPr/>
        </p:nvGraphicFramePr>
        <p:xfrm>
          <a:off x="2922120" y="1675080"/>
          <a:ext cx="4454640" cy="1700640"/>
        </p:xfrm>
        <a:graphic>
          <a:graphicData uri="http://schemas.openxmlformats.org/drawingml/2006/table">
            <a:tbl>
              <a:tblPr/>
              <a:tblGrid>
                <a:gridCol w="1485000"/>
                <a:gridCol w="1485000"/>
                <a:gridCol w="1484640"/>
              </a:tblGrid>
              <a:tr h="340200"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Weight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Texture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Label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150g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Bumpy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Orange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170g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Bumpy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Orange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140g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Smooth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Apple</a:t>
                      </a:r>
                      <a:endParaRPr/>
                    </a:p>
                  </a:txBody>
                  <a:tcPr/>
                </a:tc>
              </a:tr>
              <a:tr h="37584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130g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Smooth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Apple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0" name="TextShape 3"/>
          <p:cNvSpPr txBox="1"/>
          <p:nvPr/>
        </p:nvSpPr>
        <p:spPr>
          <a:xfrm>
            <a:off x="3840480" y="3657600"/>
            <a:ext cx="11318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Features</a:t>
            </a:r>
            <a:endParaRPr/>
          </a:p>
        </p:txBody>
      </p:sp>
      <p:sp>
        <p:nvSpPr>
          <p:cNvPr id="91" name="TextShape 4"/>
          <p:cNvSpPr txBox="1"/>
          <p:nvPr/>
        </p:nvSpPr>
        <p:spPr>
          <a:xfrm>
            <a:off x="1463040" y="2286000"/>
            <a:ext cx="12459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Examples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2392200"/>
            <a:ext cx="10079640" cy="126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135440"/>
            <a:ext cx="10079640" cy="53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Century Schoolbook L"/>
              </a:rPr>
              <a:t>About me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entury Schoolbook L"/>
              </a:rPr>
              <a:t>- Principal Big Data Engineer, Nazara Technologies.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entury Schoolbook L"/>
              </a:rPr>
              <a:t>- Technical Reviewer – Packt Publication.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entury Schoolbook L"/>
              </a:rPr>
              <a:t>- Ex. Developer - Eccella Corporation.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Century Schoolbook L"/>
              </a:rPr>
              <a:t>Alumni, The Department of Computer Science, KSKV Kachchh University.</a:t>
            </a:r>
            <a:r>
              <a:rPr lang="en-US" sz="3200">
                <a:latin typeface="Century Schoolbook L"/>
              </a:rPr>
              <a:t> 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3278160"/>
            <a:ext cx="10079640" cy="103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03120" y="1769040"/>
            <a:ext cx="6086880" cy="489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2910240"/>
            <a:ext cx="10079640" cy="176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37360"/>
            <a:ext cx="10079640" cy="17755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4023360"/>
            <a:ext cx="3021480" cy="255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2494800"/>
            <a:ext cx="10079640" cy="259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0680" y="1918440"/>
            <a:ext cx="4456440" cy="412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Training Data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07120" y="1769040"/>
            <a:ext cx="4799520" cy="41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Important Concepts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How does this work in Real world 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How much training data do you need 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How is the tree created 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What makes a good feature ?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Many Types of Classifier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Artificial Neural Network (ANN)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Support Vector Machine (SVM)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Nearest Neighbour classifier (KNN)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Random Forest (RF)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Gradient Boosting Machine (GBM)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Etc..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Etc..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Demo</a:t>
            </a:r>
            <a:r>
              <a:rPr lang="en-US" sz="4400">
                <a:latin typeface="Arial"/>
              </a:rPr>
              <a:t>	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Outline</a:t>
            </a:r>
            <a:endParaRPr/>
          </a:p>
        </p:txBody>
      </p:sp>
      <p:sp>
        <p:nvSpPr>
          <p:cNvPr id="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An Introduction to Machine Learning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Hello World in Machine learning with 6 lines of code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Visualizing a Decision Tree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Classifying Images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Supervised learning : Pipeline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Writing first Classifier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2. Visualizing a Decision Tree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605240"/>
            <a:ext cx="10079640" cy="512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3. What Makes a Good Feature?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Imagine we want to write classifier to classify two types of dogs.</a:t>
            </a: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7520" y="2716560"/>
            <a:ext cx="3724920" cy="343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60320" y="1868040"/>
            <a:ext cx="5051880" cy="407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840" y="1563480"/>
            <a:ext cx="9073800" cy="56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Variation in the world !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0520" y="1532880"/>
            <a:ext cx="8456760" cy="514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Hands - On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603360"/>
            <a:ext cx="8012160" cy="65289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-288720"/>
            <a:ext cx="5256720" cy="22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80% of dogs at this height are labs</a:t>
            </a:r>
            <a:endParaRPr/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2010240"/>
            <a:ext cx="6589800" cy="493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About 95% of dogs at this height are greyhounds</a:t>
            </a:r>
            <a:endParaRPr/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5920" y="2253960"/>
            <a:ext cx="6450120" cy="478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Feature captures different types of information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Early Days AI Programs : </a:t>
            </a:r>
            <a:r>
              <a:rPr lang="en-US" sz="3200">
                <a:solidFill>
                  <a:srgbClr val="3333ff"/>
                </a:solidFill>
                <a:latin typeface="Arial"/>
              </a:rPr>
              <a:t>Deep Blue</a:t>
            </a:r>
            <a:endParaRPr/>
          </a:p>
        </p:txBody>
      </p:sp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1501920"/>
            <a:ext cx="7888320" cy="592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Thought Experiment 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06920" y="2851200"/>
            <a:ext cx="2704320" cy="272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89440" y="1955880"/>
            <a:ext cx="4139280" cy="452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24240" y="2660760"/>
            <a:ext cx="5269320" cy="311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99040" y="1238400"/>
            <a:ext cx="5320080" cy="595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21280" y="2958840"/>
            <a:ext cx="7275600" cy="251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080" y="1157400"/>
            <a:ext cx="10079640" cy="611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Avoid useless features</a:t>
            </a:r>
            <a:endParaRPr/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5440" y="1554480"/>
            <a:ext cx="9367200" cy="54381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046720" y="139320"/>
            <a:ext cx="1472400" cy="162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Independent features are best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08520" y="2349360"/>
            <a:ext cx="4101120" cy="373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Height in Inches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Height in centimeters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Height in Inches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Height in centimeters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Now, AI Programs</a:t>
            </a:r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438120" y="301752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Alpha go is best example, wrote for Playing Go game, but it can play Atari games also.</a:t>
            </a:r>
            <a:endParaRPr/>
          </a:p>
        </p:txBody>
      </p:sp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455480"/>
            <a:ext cx="7903080" cy="415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Avoid Redundant features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Feature should be easy to understand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68640" y="1549440"/>
            <a:ext cx="7580520" cy="533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0040" y="2552760"/>
            <a:ext cx="8037720" cy="33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0520" y="2469960"/>
            <a:ext cx="8456760" cy="34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Simpler relationships are easier to learn.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Ideal features are: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Informative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Independent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Simple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4. Pipeline - Machine Learning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86240" y="2552760"/>
            <a:ext cx="8545320" cy="33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9720" y="1068120"/>
            <a:ext cx="7504200" cy="48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3200" y="1890720"/>
            <a:ext cx="8469360" cy="396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35320" y="2728800"/>
            <a:ext cx="5447160" cy="26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52840" y="2374920"/>
            <a:ext cx="4812120" cy="36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Machine Learning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Machine Learning does this possible, it is study of algorithms which learns from examples and experience having set of rules and hard coded lines.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b="1" i="1" lang="en-US" sz="3200">
                <a:solidFill>
                  <a:srgbClr val="663399"/>
                </a:solidFill>
                <a:latin typeface="Arial"/>
              </a:rPr>
              <a:t>“</a:t>
            </a:r>
            <a:r>
              <a:rPr b="1" i="1" lang="en-US" sz="3200">
                <a:solidFill>
                  <a:srgbClr val="663399"/>
                </a:solidFill>
                <a:latin typeface="Arial"/>
              </a:rPr>
              <a:t>Learns from Examples and Experience”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2011680"/>
            <a:ext cx="3733920" cy="37767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33360"/>
            <a:ext cx="3657600" cy="381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0080" y="1769040"/>
            <a:ext cx="4479120" cy="124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2520" y="1834920"/>
            <a:ext cx="4943880" cy="291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04520" y="1715760"/>
            <a:ext cx="5176440" cy="495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94560" y="1674000"/>
            <a:ext cx="5175000" cy="447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93920" y="1643400"/>
            <a:ext cx="5295600" cy="475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728360"/>
            <a:ext cx="5242320" cy="476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20200" y="1629720"/>
            <a:ext cx="472068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84480" y="1515240"/>
            <a:ext cx="6045120" cy="515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80880" y="1650960"/>
            <a:ext cx="6140160" cy="493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Let's have problem</a:t>
            </a:r>
            <a:endParaRPr/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Let's have problem: It seems easy but difficult to solve without machine learning.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3972240"/>
            <a:ext cx="2314080" cy="197136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7680" y="4170240"/>
            <a:ext cx="1536840" cy="155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51760" y="1784520"/>
            <a:ext cx="4500720" cy="436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68880" y="1769040"/>
            <a:ext cx="4566960" cy="445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1000" y="1696680"/>
            <a:ext cx="4529880" cy="406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http://playground.tensorflow.org/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5. Writing our first classifier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748160"/>
            <a:ext cx="5369400" cy="440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1000" y="1630800"/>
            <a:ext cx="5056920" cy="431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1769040"/>
            <a:ext cx="6183360" cy="501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2600" y="1766520"/>
            <a:ext cx="5208120" cy="45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1769040"/>
            <a:ext cx="5700960" cy="541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2600" y="1769040"/>
            <a:ext cx="5482440" cy="485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Open Source Libraries</a:t>
            </a:r>
            <a:endParaRPr/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28960" y="2315160"/>
            <a:ext cx="7859880" cy="295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1600" y="1824840"/>
            <a:ext cx="4741920" cy="411876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821240"/>
            <a:ext cx="4663440" cy="421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Measure Distance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  <p:pic>
        <p:nvPicPr>
          <p:cNvPr id="2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3068640"/>
            <a:ext cx="4809240" cy="37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91440"/>
            <a:ext cx="972504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360"/>
            <a:ext cx="951696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360"/>
            <a:ext cx="966132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Demo</a:t>
            </a:r>
            <a:endParaRPr/>
          </a:p>
        </p:txBody>
      </p:sp>
      <p:sp>
        <p:nvSpPr>
          <p:cNvPr id="28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Implement nearest neighbor Algorithm </a:t>
            </a:r>
            <a:endParaRPr/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Next Step</a:t>
            </a: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6400" y="2082960"/>
            <a:ext cx="3672720" cy="175752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63440" y="2154240"/>
            <a:ext cx="4528800" cy="360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2280" y="2260440"/>
            <a:ext cx="6072840" cy="21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3080" y="1175040"/>
            <a:ext cx="6552000" cy="608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9720" y="2892960"/>
            <a:ext cx="6678720" cy="180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